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Prata"/>
      <p:regular r:id="rId18"/>
    </p:embeddedFont>
    <p:embeddedFont>
      <p:font typeface="Prata"/>
      <p:regular r:id="rId19"/>
    </p:embeddedFont>
    <p:embeddedFont>
      <p:font typeface="Manrope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8375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FinESG-GPT: A Large Language Model for ESG and Financial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502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Mentor: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Dr . P Manasa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68309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Team Members: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Ananya Sriram,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Anshita Sugandhi,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 Shriya 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Deepak Jhanwar,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Ansh Sugandhi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26175"/>
            <a:ext cx="591966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Datasets &amp; Progress So Far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1937504"/>
            <a:ext cx="7556421" cy="2610445"/>
          </a:xfrm>
          <a:prstGeom prst="roundRect">
            <a:avLst>
              <a:gd name="adj" fmla="val 4203"/>
            </a:avLst>
          </a:prstGeom>
          <a:solidFill>
            <a:srgbClr val="212326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1914644"/>
            <a:ext cx="7556421" cy="91440"/>
          </a:xfrm>
          <a:prstGeom prst="roundRect">
            <a:avLst>
              <a:gd name="adj" fmla="val 29767"/>
            </a:avLst>
          </a:prstGeom>
          <a:solidFill>
            <a:srgbClr val="84482D"/>
          </a:solidFill>
          <a:ln/>
        </p:spPr>
      </p:sp>
      <p:sp>
        <p:nvSpPr>
          <p:cNvPr id="6" name="Shape 3"/>
          <p:cNvSpPr/>
          <p:nvPr/>
        </p:nvSpPr>
        <p:spPr>
          <a:xfrm>
            <a:off x="4299823" y="1665327"/>
            <a:ext cx="544354" cy="544354"/>
          </a:xfrm>
          <a:prstGeom prst="roundRect">
            <a:avLst>
              <a:gd name="adj" fmla="val 167979"/>
            </a:avLst>
          </a:prstGeom>
          <a:solidFill>
            <a:srgbClr val="84482D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63177" y="1828681"/>
            <a:ext cx="217646" cy="21764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8101" y="239113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Datasets Used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998101" y="2783443"/>
            <a:ext cx="7147798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ESG and Financial Performance Dataset (Kaggle)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Contains comprehensive company ESG metrics paired with key financial indicators including revenue, profit margins, and growth rates.</a:t>
            </a:r>
            <a:endParaRPr lang="en-US" sz="1400" dirty="0"/>
          </a:p>
        </p:txBody>
      </p:sp>
      <p:sp>
        <p:nvSpPr>
          <p:cNvPr id="10" name="Text 6"/>
          <p:cNvSpPr/>
          <p:nvPr/>
        </p:nvSpPr>
        <p:spPr>
          <a:xfrm>
            <a:off x="998101" y="3763089"/>
            <a:ext cx="714779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Additional Financial NLP Datasets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Supplementary datasets for balanced training across various financial analysis tasks.</a:t>
            </a:r>
            <a:endParaRPr lang="en-US" sz="1400" dirty="0"/>
          </a:p>
        </p:txBody>
      </p:sp>
      <p:sp>
        <p:nvSpPr>
          <p:cNvPr id="11" name="Shape 7"/>
          <p:cNvSpPr/>
          <p:nvPr/>
        </p:nvSpPr>
        <p:spPr>
          <a:xfrm>
            <a:off x="793790" y="5001578"/>
            <a:ext cx="7556421" cy="2401729"/>
          </a:xfrm>
          <a:prstGeom prst="roundRect">
            <a:avLst>
              <a:gd name="adj" fmla="val 4569"/>
            </a:avLst>
          </a:prstGeom>
          <a:solidFill>
            <a:srgbClr val="212326"/>
          </a:solidFill>
          <a:ln/>
        </p:spPr>
      </p:sp>
      <p:sp>
        <p:nvSpPr>
          <p:cNvPr id="12" name="Shape 8"/>
          <p:cNvSpPr/>
          <p:nvPr/>
        </p:nvSpPr>
        <p:spPr>
          <a:xfrm>
            <a:off x="793790" y="4978717"/>
            <a:ext cx="7556421" cy="91440"/>
          </a:xfrm>
          <a:prstGeom prst="roundRect">
            <a:avLst>
              <a:gd name="adj" fmla="val 29767"/>
            </a:avLst>
          </a:prstGeom>
          <a:solidFill>
            <a:srgbClr val="84482D"/>
          </a:solidFill>
          <a:ln/>
        </p:spPr>
      </p:sp>
      <p:sp>
        <p:nvSpPr>
          <p:cNvPr id="13" name="Shape 9"/>
          <p:cNvSpPr/>
          <p:nvPr/>
        </p:nvSpPr>
        <p:spPr>
          <a:xfrm>
            <a:off x="4299823" y="4729401"/>
            <a:ext cx="544354" cy="544354"/>
          </a:xfrm>
          <a:prstGeom prst="roundRect">
            <a:avLst>
              <a:gd name="adj" fmla="val 167979"/>
            </a:avLst>
          </a:prstGeom>
          <a:solidFill>
            <a:srgbClr val="84482D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3177" y="4892754"/>
            <a:ext cx="217646" cy="217646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98101" y="5455206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Work Completed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998101" y="5847517"/>
            <a:ext cx="714779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✓ Created comprehensive system architecture diagram</a:t>
            </a:r>
            <a:endParaRPr lang="en-US" sz="1400" dirty="0"/>
          </a:p>
        </p:txBody>
      </p:sp>
      <p:sp>
        <p:nvSpPr>
          <p:cNvPr id="17" name="Text 12"/>
          <p:cNvSpPr/>
          <p:nvPr/>
        </p:nvSpPr>
        <p:spPr>
          <a:xfrm>
            <a:off x="998101" y="6201251"/>
            <a:ext cx="714779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✓ Identified and gathered relevant datasets from reliable sources</a:t>
            </a:r>
            <a:endParaRPr lang="en-US" sz="1400" dirty="0"/>
          </a:p>
        </p:txBody>
      </p:sp>
      <p:sp>
        <p:nvSpPr>
          <p:cNvPr id="18" name="Text 13"/>
          <p:cNvSpPr/>
          <p:nvPr/>
        </p:nvSpPr>
        <p:spPr>
          <a:xfrm>
            <a:off x="998101" y="6554986"/>
            <a:ext cx="714779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✓ Preprocessed datasets for model compatibility</a:t>
            </a:r>
            <a:endParaRPr lang="en-US" sz="1400" dirty="0"/>
          </a:p>
        </p:txBody>
      </p:sp>
      <p:sp>
        <p:nvSpPr>
          <p:cNvPr id="19" name="Text 14"/>
          <p:cNvSpPr/>
          <p:nvPr/>
        </p:nvSpPr>
        <p:spPr>
          <a:xfrm>
            <a:off x="998101" y="6908721"/>
            <a:ext cx="714779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✓ Set up development environment with necessary libraries</a:t>
            </a:r>
            <a:endParaRPr 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86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Next Steps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514493"/>
            <a:ext cx="13042821" cy="30480"/>
          </a:xfrm>
          <a:prstGeom prst="roundRect">
            <a:avLst>
              <a:gd name="adj" fmla="val 111628"/>
            </a:avLst>
          </a:prstGeom>
          <a:solidFill>
            <a:srgbClr val="595B5E"/>
          </a:solidFill>
          <a:ln/>
        </p:spPr>
      </p:sp>
      <p:sp>
        <p:nvSpPr>
          <p:cNvPr id="4" name="Shape 2"/>
          <p:cNvSpPr/>
          <p:nvPr/>
        </p:nvSpPr>
        <p:spPr>
          <a:xfrm>
            <a:off x="3301960" y="3834051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595B5E"/>
          </a:solidFill>
          <a:ln/>
        </p:spPr>
      </p:sp>
      <p:sp>
        <p:nvSpPr>
          <p:cNvPr id="5" name="Shape 3"/>
          <p:cNvSpPr/>
          <p:nvPr/>
        </p:nvSpPr>
        <p:spPr>
          <a:xfrm>
            <a:off x="3062049" y="42593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245"/>
          </a:solidFill>
          <a:ln/>
        </p:spPr>
      </p:sp>
      <p:sp>
        <p:nvSpPr>
          <p:cNvPr id="6" name="Text 4"/>
          <p:cNvSpPr/>
          <p:nvPr/>
        </p:nvSpPr>
        <p:spPr>
          <a:xfrm>
            <a:off x="3147120" y="430184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899642" y="2391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Model Fine-Tuning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2881432"/>
            <a:ext cx="459331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Apply QLoRA technique to efficiently fine-tune FinGPT on our ESG-financial datasets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967293" y="4514493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595B5E"/>
          </a:solidFill>
          <a:ln/>
        </p:spPr>
      </p:sp>
      <p:sp>
        <p:nvSpPr>
          <p:cNvPr id="10" name="Shape 8"/>
          <p:cNvSpPr/>
          <p:nvPr/>
        </p:nvSpPr>
        <p:spPr>
          <a:xfrm>
            <a:off x="5727382" y="42593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245"/>
          </a:solidFill>
          <a:ln/>
        </p:spPr>
      </p:sp>
      <p:sp>
        <p:nvSpPr>
          <p:cNvPr id="11" name="Text 9"/>
          <p:cNvSpPr/>
          <p:nvPr/>
        </p:nvSpPr>
        <p:spPr>
          <a:xfrm>
            <a:off x="5812453" y="430184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4564856" y="54217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Training &amp; Testing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3685818" y="5912168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Train the model and conduct comprehensive performance evaluation with validation metrics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632508" y="3834051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595B5E"/>
          </a:solidFill>
          <a:ln/>
        </p:spPr>
      </p:sp>
      <p:sp>
        <p:nvSpPr>
          <p:cNvPr id="15" name="Shape 13"/>
          <p:cNvSpPr/>
          <p:nvPr/>
        </p:nvSpPr>
        <p:spPr>
          <a:xfrm>
            <a:off x="8392597" y="42593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245"/>
          </a:solidFill>
          <a:ln/>
        </p:spPr>
      </p:sp>
      <p:sp>
        <p:nvSpPr>
          <p:cNvPr id="16" name="Text 14"/>
          <p:cNvSpPr/>
          <p:nvPr/>
        </p:nvSpPr>
        <p:spPr>
          <a:xfrm>
            <a:off x="8477667" y="430184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7077789" y="2391013"/>
            <a:ext cx="31397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Interface Development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6351032" y="2881432"/>
            <a:ext cx="45934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Build an intuitive analysis dashboard for easy interaction with the model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11297841" y="4514493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595B5E"/>
          </a:solidFill>
          <a:ln/>
        </p:spPr>
      </p:sp>
      <p:sp>
        <p:nvSpPr>
          <p:cNvPr id="20" name="Shape 18"/>
          <p:cNvSpPr/>
          <p:nvPr/>
        </p:nvSpPr>
        <p:spPr>
          <a:xfrm>
            <a:off x="11057930" y="42593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245"/>
          </a:solidFill>
          <a:ln/>
        </p:spPr>
      </p:sp>
      <p:sp>
        <p:nvSpPr>
          <p:cNvPr id="21" name="Text 19"/>
          <p:cNvSpPr/>
          <p:nvPr/>
        </p:nvSpPr>
        <p:spPr>
          <a:xfrm>
            <a:off x="11143000" y="430184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9828014" y="5421749"/>
            <a:ext cx="29700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Real-World Validation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9016365" y="5912168"/>
            <a:ext cx="45934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Test with actual ESG reports to ensure practical applicability and accuracy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14249"/>
            <a:ext cx="57848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Base Research Paper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918341"/>
            <a:ext cx="4885015" cy="325576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890004"/>
            <a:ext cx="7604284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SusGen-GPT: A Data-Centric LLM for Financial NLP and Sustainability Report Generation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39828" y="4392692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Our project is built on this foundational research, which explores how AI can bridge the gap between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25F7B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environmental, social, and governance metrics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25F7B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financial performance analysis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39828" y="568547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paper introduces innovative approaches to integrating ESG data with financial analysis using large language models.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994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We're Building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02349"/>
            <a:ext cx="4196358" cy="4187309"/>
          </a:xfrm>
          <a:prstGeom prst="roundRect">
            <a:avLst>
              <a:gd name="adj" fmla="val 813"/>
            </a:avLst>
          </a:prstGeom>
          <a:solidFill>
            <a:srgbClr val="404245"/>
          </a:solidFill>
          <a:ln/>
        </p:spPr>
      </p:sp>
      <p:sp>
        <p:nvSpPr>
          <p:cNvPr id="4" name="Shape 2"/>
          <p:cNvSpPr/>
          <p:nvPr/>
        </p:nvSpPr>
        <p:spPr>
          <a:xfrm>
            <a:off x="1020604" y="282916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482D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07770" y="3016210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37364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Paper Summary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226838"/>
            <a:ext cx="37427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research develops an AI system that analyzes ESG metrics and financial performance together, creating a unified view of sustainability and business outcomes.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602349"/>
            <a:ext cx="4196358" cy="4187309"/>
          </a:xfrm>
          <a:prstGeom prst="roundRect">
            <a:avLst>
              <a:gd name="adj" fmla="val 813"/>
            </a:avLst>
          </a:prstGeom>
          <a:solidFill>
            <a:srgbClr val="404245"/>
          </a:solidFill>
          <a:ln/>
        </p:spPr>
      </p:sp>
      <p:sp>
        <p:nvSpPr>
          <p:cNvPr id="9" name="Shape 6"/>
          <p:cNvSpPr/>
          <p:nvPr/>
        </p:nvSpPr>
        <p:spPr>
          <a:xfrm>
            <a:off x="5443776" y="282916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482D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0942" y="3016210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43776" y="37364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Our Implementation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43776" y="4226838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We're creating a working model that helps analyze sustainability-finance relationships, making these insights accessible and actionable for real-world use.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602349"/>
            <a:ext cx="4196358" cy="4187309"/>
          </a:xfrm>
          <a:prstGeom prst="roundRect">
            <a:avLst>
              <a:gd name="adj" fmla="val 813"/>
            </a:avLst>
          </a:prstGeom>
          <a:solidFill>
            <a:srgbClr val="404245"/>
          </a:solidFill>
          <a:ln/>
        </p:spPr>
      </p:sp>
      <p:sp>
        <p:nvSpPr>
          <p:cNvPr id="14" name="Shape 10"/>
          <p:cNvSpPr/>
          <p:nvPr/>
        </p:nvSpPr>
        <p:spPr>
          <a:xfrm>
            <a:off x="9866948" y="282916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482D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54114" y="3016210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6948" y="3736419"/>
            <a:ext cx="32117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Problems We're Solving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6948" y="422683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Existing tools analyze ESG and finances separately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9866948" y="503193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Lack of integrated correlation analysis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9866948" y="583703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Need for accessible ESG-financial insights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9022"/>
            <a:ext cx="4820007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Problem Statement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793790" y="1640681"/>
            <a:ext cx="7556421" cy="1773198"/>
          </a:xfrm>
          <a:prstGeom prst="roundRect">
            <a:avLst>
              <a:gd name="adj" fmla="val 6188"/>
            </a:avLst>
          </a:prstGeom>
          <a:solidFill>
            <a:srgbClr val="212326"/>
          </a:solidFill>
          <a:ln w="22860">
            <a:solidFill>
              <a:srgbClr val="595B5E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70930" y="1640681"/>
            <a:ext cx="91440" cy="1773198"/>
          </a:xfrm>
          <a:prstGeom prst="roundRect">
            <a:avLst>
              <a:gd name="adj" fmla="val 31628"/>
            </a:avLst>
          </a:prstGeom>
          <a:solidFill>
            <a:srgbClr val="84482D"/>
          </a:solidFill>
          <a:ln/>
        </p:spPr>
      </p:sp>
      <p:sp>
        <p:nvSpPr>
          <p:cNvPr id="6" name="Text 3"/>
          <p:cNvSpPr/>
          <p:nvPr/>
        </p:nvSpPr>
        <p:spPr>
          <a:xfrm>
            <a:off x="1077992" y="185630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Our Focus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77992" y="2273141"/>
            <a:ext cx="7056596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Creating an AI system that bridges ESG metrics with financial outcomes, providing integrated analysis that reveals how sustainability drives business value.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793790" y="3606641"/>
            <a:ext cx="7556421" cy="1773198"/>
          </a:xfrm>
          <a:prstGeom prst="roundRect">
            <a:avLst>
              <a:gd name="adj" fmla="val 6188"/>
            </a:avLst>
          </a:prstGeom>
          <a:solidFill>
            <a:srgbClr val="212326"/>
          </a:solidFill>
          <a:ln w="22860">
            <a:solidFill>
              <a:srgbClr val="595B5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70930" y="3606641"/>
            <a:ext cx="91440" cy="1773198"/>
          </a:xfrm>
          <a:prstGeom prst="roundRect">
            <a:avLst>
              <a:gd name="adj" fmla="val 31628"/>
            </a:avLst>
          </a:prstGeom>
          <a:solidFill>
            <a:srgbClr val="84482D"/>
          </a:solidFill>
          <a:ln/>
        </p:spPr>
      </p:sp>
      <p:sp>
        <p:nvSpPr>
          <p:cNvPr id="10" name="Text 7"/>
          <p:cNvSpPr/>
          <p:nvPr/>
        </p:nvSpPr>
        <p:spPr>
          <a:xfrm>
            <a:off x="1077992" y="382226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Core Challenge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77992" y="4239101"/>
            <a:ext cx="7056596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Companies and investors struggle to understand how 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25F7B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Environmental, Social, and Governance (ESG) initiatives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actually impact financial performance in measurable ways.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793790" y="5572601"/>
            <a:ext cx="7556421" cy="1907977"/>
          </a:xfrm>
          <a:prstGeom prst="roundRect">
            <a:avLst>
              <a:gd name="adj" fmla="val 5751"/>
            </a:avLst>
          </a:prstGeom>
          <a:solidFill>
            <a:srgbClr val="212326"/>
          </a:solidFill>
          <a:ln w="22860">
            <a:solidFill>
              <a:srgbClr val="595B5E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70930" y="5572601"/>
            <a:ext cx="91440" cy="1907977"/>
          </a:xfrm>
          <a:prstGeom prst="roundRect">
            <a:avLst>
              <a:gd name="adj" fmla="val 31628"/>
            </a:avLst>
          </a:prstGeom>
          <a:solidFill>
            <a:srgbClr val="84482D"/>
          </a:solidFill>
          <a:ln/>
        </p:spPr>
      </p:sp>
      <p:sp>
        <p:nvSpPr>
          <p:cNvPr id="14" name="Text 11"/>
          <p:cNvSpPr/>
          <p:nvPr/>
        </p:nvSpPr>
        <p:spPr>
          <a:xfrm>
            <a:off x="1077992" y="578822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Current Limitations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077992" y="6205061"/>
            <a:ext cx="705659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Separate analysis tools for ESG and financial metrics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1077992" y="6580823"/>
            <a:ext cx="705659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Lack of clear correlation insights between sustainability and profits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1077992" y="6956584"/>
            <a:ext cx="705659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Difficulty processing and interpreting complex ESG data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6507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Who Can Use This?</a:t>
            </a:r>
            <a:endParaRPr lang="en-US" sz="2900" dirty="0"/>
          </a:p>
        </p:txBody>
      </p:sp>
      <p:sp>
        <p:nvSpPr>
          <p:cNvPr id="3" name="Shape 1"/>
          <p:cNvSpPr/>
          <p:nvPr/>
        </p:nvSpPr>
        <p:spPr>
          <a:xfrm>
            <a:off x="904280" y="2782253"/>
            <a:ext cx="15240" cy="3346847"/>
          </a:xfrm>
          <a:prstGeom prst="roundRect">
            <a:avLst>
              <a:gd name="adj" fmla="val 145116"/>
            </a:avLst>
          </a:prstGeom>
          <a:solidFill>
            <a:srgbClr val="595B5E"/>
          </a:solidFill>
          <a:ln/>
        </p:spPr>
      </p:sp>
      <p:sp>
        <p:nvSpPr>
          <p:cNvPr id="4" name="Shape 2"/>
          <p:cNvSpPr/>
          <p:nvPr/>
        </p:nvSpPr>
        <p:spPr>
          <a:xfrm>
            <a:off x="889040" y="2940487"/>
            <a:ext cx="294799" cy="15240"/>
          </a:xfrm>
          <a:prstGeom prst="roundRect">
            <a:avLst>
              <a:gd name="adj" fmla="val 145116"/>
            </a:avLst>
          </a:prstGeom>
          <a:solidFill>
            <a:srgbClr val="595B5E"/>
          </a:solidFill>
          <a:ln/>
        </p:spPr>
      </p:sp>
      <p:sp>
        <p:nvSpPr>
          <p:cNvPr id="5" name="Shape 3"/>
          <p:cNvSpPr/>
          <p:nvPr/>
        </p:nvSpPr>
        <p:spPr>
          <a:xfrm>
            <a:off x="849035" y="2892862"/>
            <a:ext cx="110490" cy="110490"/>
          </a:xfrm>
          <a:prstGeom prst="roundRect">
            <a:avLst>
              <a:gd name="adj" fmla="val 413793"/>
            </a:avLst>
          </a:prstGeom>
          <a:solidFill>
            <a:srgbClr val="84482D"/>
          </a:solidFill>
          <a:ln/>
        </p:spPr>
      </p:sp>
      <p:sp>
        <p:nvSpPr>
          <p:cNvPr id="6" name="Text 4"/>
          <p:cNvSpPr/>
          <p:nvPr/>
        </p:nvSpPr>
        <p:spPr>
          <a:xfrm>
            <a:off x="1494115" y="2832854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Target Users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1494115" y="3210639"/>
            <a:ext cx="564130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Corporate sustainability teams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1494115" y="3497937"/>
            <a:ext cx="564130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Financial analysts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1494115" y="3785235"/>
            <a:ext cx="564130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Investment firms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1494115" y="4072533"/>
            <a:ext cx="564130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ESG consultants</a:t>
            </a:r>
            <a:endParaRPr lang="en-US" sz="1150" dirty="0"/>
          </a:p>
        </p:txBody>
      </p:sp>
      <p:sp>
        <p:nvSpPr>
          <p:cNvPr id="11" name="Shape 9"/>
          <p:cNvSpPr/>
          <p:nvPr/>
        </p:nvSpPr>
        <p:spPr>
          <a:xfrm>
            <a:off x="889040" y="4761309"/>
            <a:ext cx="294799" cy="15240"/>
          </a:xfrm>
          <a:prstGeom prst="roundRect">
            <a:avLst>
              <a:gd name="adj" fmla="val 145116"/>
            </a:avLst>
          </a:prstGeom>
          <a:solidFill>
            <a:srgbClr val="595B5E"/>
          </a:solidFill>
          <a:ln/>
        </p:spPr>
      </p:sp>
      <p:sp>
        <p:nvSpPr>
          <p:cNvPr id="12" name="Shape 10"/>
          <p:cNvSpPr/>
          <p:nvPr/>
        </p:nvSpPr>
        <p:spPr>
          <a:xfrm>
            <a:off x="849035" y="4713684"/>
            <a:ext cx="110490" cy="110490"/>
          </a:xfrm>
          <a:prstGeom prst="roundRect">
            <a:avLst>
              <a:gd name="adj" fmla="val 413793"/>
            </a:avLst>
          </a:prstGeom>
          <a:solidFill>
            <a:srgbClr val="84482D"/>
          </a:solidFill>
          <a:ln/>
        </p:spPr>
      </p:sp>
      <p:sp>
        <p:nvSpPr>
          <p:cNvPr id="13" name="Text 11"/>
          <p:cNvSpPr/>
          <p:nvPr/>
        </p:nvSpPr>
        <p:spPr>
          <a:xfrm>
            <a:off x="1494115" y="4653677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When to Use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1494115" y="5031462"/>
            <a:ext cx="564130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ESG report analysis</a:t>
            </a:r>
            <a:endParaRPr lang="en-US" sz="1150" dirty="0"/>
          </a:p>
        </p:txBody>
      </p:sp>
      <p:sp>
        <p:nvSpPr>
          <p:cNvPr id="15" name="Text 13"/>
          <p:cNvSpPr/>
          <p:nvPr/>
        </p:nvSpPr>
        <p:spPr>
          <a:xfrm>
            <a:off x="1494115" y="5318760"/>
            <a:ext cx="564130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Investment decision-making</a:t>
            </a:r>
            <a:endParaRPr lang="en-US" sz="1150" dirty="0"/>
          </a:p>
        </p:txBody>
      </p:sp>
      <p:sp>
        <p:nvSpPr>
          <p:cNvPr id="16" name="Text 14"/>
          <p:cNvSpPr/>
          <p:nvPr/>
        </p:nvSpPr>
        <p:spPr>
          <a:xfrm>
            <a:off x="1494115" y="5606058"/>
            <a:ext cx="564130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Sustainability strategy planning</a:t>
            </a:r>
            <a:endParaRPr lang="en-US" sz="1150" dirty="0"/>
          </a:p>
        </p:txBody>
      </p:sp>
      <p:sp>
        <p:nvSpPr>
          <p:cNvPr id="17" name="Text 15"/>
          <p:cNvSpPr/>
          <p:nvPr/>
        </p:nvSpPr>
        <p:spPr>
          <a:xfrm>
            <a:off x="1494115" y="5893356"/>
            <a:ext cx="564130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Compliance reporting</a:t>
            </a:r>
            <a:endParaRPr lang="en-US" sz="1150" dirty="0"/>
          </a:p>
        </p:txBody>
      </p:sp>
      <p:pic>
        <p:nvPicPr>
          <p:cNvPr id="1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02604" y="1474232"/>
            <a:ext cx="4121944" cy="2747248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7502604" y="4387334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How They Use It</a:t>
            </a:r>
            <a:endParaRPr lang="en-US" sz="1450" dirty="0"/>
          </a:p>
        </p:txBody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2604" y="4783574"/>
            <a:ext cx="737116" cy="884515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8387120" y="4930973"/>
            <a:ext cx="545711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Input ESG data and financial metrics</a:t>
            </a:r>
            <a:endParaRPr lang="en-US" sz="1150" dirty="0"/>
          </a:p>
        </p:txBody>
      </p:sp>
      <p:pic>
        <p:nvPicPr>
          <p:cNvPr id="2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2604" y="5668089"/>
            <a:ext cx="737116" cy="884515"/>
          </a:xfrm>
          <a:prstGeom prst="rect">
            <a:avLst/>
          </a:prstGeom>
        </p:spPr>
      </p:pic>
      <p:sp>
        <p:nvSpPr>
          <p:cNvPr id="23" name="Text 18"/>
          <p:cNvSpPr/>
          <p:nvPr/>
        </p:nvSpPr>
        <p:spPr>
          <a:xfrm>
            <a:off x="8387120" y="5815489"/>
            <a:ext cx="545711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Get correlation analysis</a:t>
            </a:r>
            <a:endParaRPr lang="en-US" sz="1150" dirty="0"/>
          </a:p>
        </p:txBody>
      </p:sp>
      <p:pic>
        <p:nvPicPr>
          <p:cNvPr id="2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2604" y="6552605"/>
            <a:ext cx="737116" cy="884515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8387120" y="6700004"/>
            <a:ext cx="545711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Make data-driven sustainability decisions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62702"/>
            <a:ext cx="7556421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Our Solution &amp; Expected Results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93790" y="2244685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93790" y="2568654"/>
            <a:ext cx="7556421" cy="22860"/>
          </a:xfrm>
          <a:prstGeom prst="rect">
            <a:avLst/>
          </a:prstGeom>
          <a:solidFill>
            <a:srgbClr val="84482D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2716411"/>
            <a:ext cx="325457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Implementation Approach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93790" y="3157657"/>
            <a:ext cx="7556421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We're fine-tuning the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25F7B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FinGPT model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using ESG and financial performance datasets with QLoRA technique for efficient training that requires minimal computational resources.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93790" y="4494848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93790" y="4818817"/>
            <a:ext cx="7556421" cy="22860"/>
          </a:xfrm>
          <a:prstGeom prst="rect">
            <a:avLst/>
          </a:prstGeom>
          <a:solidFill>
            <a:srgbClr val="84482D"/>
          </a:solidFill>
          <a:ln/>
        </p:spPr>
      </p:sp>
      <p:sp>
        <p:nvSpPr>
          <p:cNvPr id="10" name="Text 7"/>
          <p:cNvSpPr/>
          <p:nvPr/>
        </p:nvSpPr>
        <p:spPr>
          <a:xfrm>
            <a:off x="793790" y="4966573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Expected Outcomes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93790" y="5407819"/>
            <a:ext cx="75564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Working model that analyzes ESG-financial correlations accurately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93790" y="5805964"/>
            <a:ext cx="75564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Clear insights on how sustainability practices affect business performance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93790" y="6204109"/>
            <a:ext cx="75564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Accessible tool that doesn't require expensive hardware or cloud resources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93790" y="6913364"/>
            <a:ext cx="755642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Our approach balances powerful analysis capabilities with practical accessibility, making advanced ESG-financial insights available to organizations of all sizes.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26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System Architecture 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25040"/>
            <a:ext cx="13042821" cy="49419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9727"/>
            <a:ext cx="5962174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System Architecture Working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456492"/>
            <a:ext cx="13042821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Our system architecture provides comprehensive correlation analysis between ESG metrics and financial performance, delivering actionable insights through a robust data pipeline.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7303770" y="2192179"/>
            <a:ext cx="22860" cy="5367695"/>
          </a:xfrm>
          <a:prstGeom prst="roundRect">
            <a:avLst>
              <a:gd name="adj" fmla="val 111628"/>
            </a:avLst>
          </a:prstGeom>
          <a:solidFill>
            <a:srgbClr val="595B5E"/>
          </a:solidFill>
          <a:ln/>
        </p:spPr>
      </p:sp>
      <p:sp>
        <p:nvSpPr>
          <p:cNvPr id="5" name="Shape 3"/>
          <p:cNvSpPr/>
          <p:nvPr/>
        </p:nvSpPr>
        <p:spPr>
          <a:xfrm>
            <a:off x="6997898" y="2372082"/>
            <a:ext cx="340162" cy="22860"/>
          </a:xfrm>
          <a:prstGeom prst="roundRect">
            <a:avLst>
              <a:gd name="adj" fmla="val 111628"/>
            </a:avLst>
          </a:prstGeom>
          <a:solidFill>
            <a:srgbClr val="595B5E"/>
          </a:solidFill>
          <a:ln/>
        </p:spPr>
      </p:sp>
      <p:sp>
        <p:nvSpPr>
          <p:cNvPr id="6" name="Shape 4"/>
          <p:cNvSpPr/>
          <p:nvPr/>
        </p:nvSpPr>
        <p:spPr>
          <a:xfrm>
            <a:off x="7251442" y="2319754"/>
            <a:ext cx="127516" cy="127516"/>
          </a:xfrm>
          <a:prstGeom prst="roundRect">
            <a:avLst>
              <a:gd name="adj" fmla="val 358543"/>
            </a:avLst>
          </a:prstGeom>
          <a:solidFill>
            <a:srgbClr val="84482D"/>
          </a:solidFill>
          <a:ln/>
        </p:spPr>
      </p:sp>
      <p:sp>
        <p:nvSpPr>
          <p:cNvPr id="7" name="Text 5"/>
          <p:cNvSpPr/>
          <p:nvPr/>
        </p:nvSpPr>
        <p:spPr>
          <a:xfrm>
            <a:off x="4508302" y="2250638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Ingestion Layer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93790" y="2618423"/>
            <a:ext cx="5840968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Collects diverse ESG data (environmental impact, social responsibility, governance)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793790" y="3222308"/>
            <a:ext cx="584096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Gathers financial metrics (revenue, profit, market data)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793790" y="3554016"/>
            <a:ext cx="584096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Sources: internal and external.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7292340" y="3392686"/>
            <a:ext cx="340162" cy="22860"/>
          </a:xfrm>
          <a:prstGeom prst="roundRect">
            <a:avLst>
              <a:gd name="adj" fmla="val 111628"/>
            </a:avLst>
          </a:prstGeom>
          <a:solidFill>
            <a:srgbClr val="595B5E"/>
          </a:solidFill>
          <a:ln/>
        </p:spPr>
      </p:sp>
      <p:sp>
        <p:nvSpPr>
          <p:cNvPr id="12" name="Shape 10"/>
          <p:cNvSpPr/>
          <p:nvPr/>
        </p:nvSpPr>
        <p:spPr>
          <a:xfrm>
            <a:off x="7251442" y="3340358"/>
            <a:ext cx="127516" cy="127516"/>
          </a:xfrm>
          <a:prstGeom prst="roundRect">
            <a:avLst>
              <a:gd name="adj" fmla="val 358543"/>
            </a:avLst>
          </a:prstGeom>
          <a:solidFill>
            <a:srgbClr val="84482D"/>
          </a:solidFill>
          <a:ln/>
        </p:spPr>
      </p:sp>
      <p:sp>
        <p:nvSpPr>
          <p:cNvPr id="13" name="Text 11"/>
          <p:cNvSpPr/>
          <p:nvPr/>
        </p:nvSpPr>
        <p:spPr>
          <a:xfrm>
            <a:off x="7995642" y="3271242"/>
            <a:ext cx="240708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Preprocessing Modules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995642" y="3639026"/>
            <a:ext cx="584096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Cleans, normalizes, and transforms raw data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7995642" y="3970734"/>
            <a:ext cx="584096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Ensures consistency and quality for analysis and feature engineering.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6997898" y="4346258"/>
            <a:ext cx="340162" cy="22860"/>
          </a:xfrm>
          <a:prstGeom prst="roundRect">
            <a:avLst>
              <a:gd name="adj" fmla="val 111628"/>
            </a:avLst>
          </a:prstGeom>
          <a:solidFill>
            <a:srgbClr val="595B5E"/>
          </a:solidFill>
          <a:ln/>
        </p:spPr>
      </p:sp>
      <p:sp>
        <p:nvSpPr>
          <p:cNvPr id="17" name="Shape 15"/>
          <p:cNvSpPr/>
          <p:nvPr/>
        </p:nvSpPr>
        <p:spPr>
          <a:xfrm>
            <a:off x="7251442" y="4293930"/>
            <a:ext cx="127516" cy="127516"/>
          </a:xfrm>
          <a:prstGeom prst="roundRect">
            <a:avLst>
              <a:gd name="adj" fmla="val 358543"/>
            </a:avLst>
          </a:prstGeom>
          <a:solidFill>
            <a:srgbClr val="84482D"/>
          </a:solidFill>
          <a:ln/>
        </p:spPr>
      </p:sp>
      <p:sp>
        <p:nvSpPr>
          <p:cNvPr id="18" name="Text 16"/>
          <p:cNvSpPr/>
          <p:nvPr/>
        </p:nvSpPr>
        <p:spPr>
          <a:xfrm>
            <a:off x="3939421" y="4224814"/>
            <a:ext cx="269533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FinGPT Model Integration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793790" y="4592598"/>
            <a:ext cx="584096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Fine-tuned FinGPT model processes refined data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793790" y="4924306"/>
            <a:ext cx="584096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Leverages NLP and analytical capabilities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793790" y="5256014"/>
            <a:ext cx="5840968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Identifies complex relationships between ESG factors and financial outcomes.</a:t>
            </a:r>
            <a:endParaRPr lang="en-US" sz="1300" dirty="0"/>
          </a:p>
        </p:txBody>
      </p:sp>
      <p:sp>
        <p:nvSpPr>
          <p:cNvPr id="22" name="Shape 20"/>
          <p:cNvSpPr/>
          <p:nvPr/>
        </p:nvSpPr>
        <p:spPr>
          <a:xfrm>
            <a:off x="7292340" y="5333286"/>
            <a:ext cx="340162" cy="22860"/>
          </a:xfrm>
          <a:prstGeom prst="roundRect">
            <a:avLst>
              <a:gd name="adj" fmla="val 111628"/>
            </a:avLst>
          </a:prstGeom>
          <a:solidFill>
            <a:srgbClr val="595B5E"/>
          </a:solidFill>
          <a:ln/>
        </p:spPr>
      </p:sp>
      <p:sp>
        <p:nvSpPr>
          <p:cNvPr id="23" name="Shape 21"/>
          <p:cNvSpPr/>
          <p:nvPr/>
        </p:nvSpPr>
        <p:spPr>
          <a:xfrm>
            <a:off x="7251442" y="5280958"/>
            <a:ext cx="127516" cy="127516"/>
          </a:xfrm>
          <a:prstGeom prst="roundRect">
            <a:avLst>
              <a:gd name="adj" fmla="val 358543"/>
            </a:avLst>
          </a:prstGeom>
          <a:solidFill>
            <a:srgbClr val="84482D"/>
          </a:solidFill>
          <a:ln/>
        </p:spPr>
      </p:sp>
      <p:sp>
        <p:nvSpPr>
          <p:cNvPr id="24" name="Text 22"/>
          <p:cNvSpPr/>
          <p:nvPr/>
        </p:nvSpPr>
        <p:spPr>
          <a:xfrm>
            <a:off x="7995642" y="5211842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Analysis Engine</a:t>
            </a:r>
            <a:endParaRPr lang="en-US" sz="1650" dirty="0"/>
          </a:p>
        </p:txBody>
      </p:sp>
      <p:sp>
        <p:nvSpPr>
          <p:cNvPr id="25" name="Text 23"/>
          <p:cNvSpPr/>
          <p:nvPr/>
        </p:nvSpPr>
        <p:spPr>
          <a:xfrm>
            <a:off x="7995642" y="5579626"/>
            <a:ext cx="584096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Conducts deep correlation analysis</a:t>
            </a:r>
            <a:endParaRPr lang="en-US" sz="1300" dirty="0"/>
          </a:p>
        </p:txBody>
      </p:sp>
      <p:sp>
        <p:nvSpPr>
          <p:cNvPr id="26" name="Text 24"/>
          <p:cNvSpPr/>
          <p:nvPr/>
        </p:nvSpPr>
        <p:spPr>
          <a:xfrm>
            <a:off x="7995642" y="5911334"/>
            <a:ext cx="584096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Quantifies impacts and identifies key drivers.</a:t>
            </a:r>
            <a:endParaRPr lang="en-US" sz="1300" dirty="0"/>
          </a:p>
        </p:txBody>
      </p:sp>
      <p:sp>
        <p:nvSpPr>
          <p:cNvPr id="27" name="Shape 25"/>
          <p:cNvSpPr/>
          <p:nvPr/>
        </p:nvSpPr>
        <p:spPr>
          <a:xfrm>
            <a:off x="6997898" y="6320433"/>
            <a:ext cx="340162" cy="22860"/>
          </a:xfrm>
          <a:prstGeom prst="roundRect">
            <a:avLst>
              <a:gd name="adj" fmla="val 111628"/>
            </a:avLst>
          </a:prstGeom>
          <a:solidFill>
            <a:srgbClr val="595B5E"/>
          </a:solidFill>
          <a:ln/>
        </p:spPr>
      </p:sp>
      <p:sp>
        <p:nvSpPr>
          <p:cNvPr id="28" name="Shape 26"/>
          <p:cNvSpPr/>
          <p:nvPr/>
        </p:nvSpPr>
        <p:spPr>
          <a:xfrm>
            <a:off x="7251442" y="6268105"/>
            <a:ext cx="127516" cy="127516"/>
          </a:xfrm>
          <a:prstGeom prst="roundRect">
            <a:avLst>
              <a:gd name="adj" fmla="val 358543"/>
            </a:avLst>
          </a:prstGeom>
          <a:solidFill>
            <a:srgbClr val="84482D"/>
          </a:solidFill>
          <a:ln/>
        </p:spPr>
      </p:sp>
      <p:sp>
        <p:nvSpPr>
          <p:cNvPr id="29" name="Text 27"/>
          <p:cNvSpPr/>
          <p:nvPr/>
        </p:nvSpPr>
        <p:spPr>
          <a:xfrm>
            <a:off x="4508302" y="6198989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Output Generation</a:t>
            </a:r>
            <a:endParaRPr lang="en-US" sz="1650" dirty="0"/>
          </a:p>
        </p:txBody>
      </p:sp>
      <p:sp>
        <p:nvSpPr>
          <p:cNvPr id="30" name="Text 28"/>
          <p:cNvSpPr/>
          <p:nvPr/>
        </p:nvSpPr>
        <p:spPr>
          <a:xfrm>
            <a:off x="793790" y="6566773"/>
            <a:ext cx="584096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Synthesizes findings into clear, actionable insights</a:t>
            </a:r>
            <a:endParaRPr lang="en-US" sz="1300" dirty="0"/>
          </a:p>
        </p:txBody>
      </p:sp>
      <p:sp>
        <p:nvSpPr>
          <p:cNvPr id="31" name="Text 29"/>
          <p:cNvSpPr/>
          <p:nvPr/>
        </p:nvSpPr>
        <p:spPr>
          <a:xfrm>
            <a:off x="793790" y="6898481"/>
            <a:ext cx="5840968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Produces correlation reports, sustainability dashboards, and predictive analytics.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7967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Selected Model</a:t>
            </a:r>
            <a:endParaRPr lang="en-US" sz="4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16931"/>
            <a:ext cx="5300901" cy="35329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907173" y="2089904"/>
            <a:ext cx="3232190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325F7B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FinGPT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6907173" y="2579965"/>
            <a:ext cx="345900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(fingpt-mt_llama3-8b_lora)</a:t>
            </a:r>
            <a:endParaRPr lang="en-US" sz="2100" dirty="0"/>
          </a:p>
        </p:txBody>
      </p:sp>
      <p:sp>
        <p:nvSpPr>
          <p:cNvPr id="6" name="Shape 3"/>
          <p:cNvSpPr/>
          <p:nvPr/>
        </p:nvSpPr>
        <p:spPr>
          <a:xfrm>
            <a:off x="6907173" y="3266654"/>
            <a:ext cx="6936938" cy="34528"/>
          </a:xfrm>
          <a:prstGeom prst="rect">
            <a:avLst/>
          </a:prstGeom>
          <a:solidFill>
            <a:srgbClr val="BDA189">
              <a:alpha val="50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907173" y="354353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This Model?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6907173" y="4095512"/>
            <a:ext cx="693693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Pre-trained specifically on financial data and terminology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907173" y="4515683"/>
            <a:ext cx="693693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Understands complex financial concepts and relationships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907173" y="4935855"/>
            <a:ext cx="693693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Efficient 8 billion parameter architecture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6907173" y="5356027"/>
            <a:ext cx="693693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Supports LoRA fine-tuning for customization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6907173" y="5916216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Features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6907173" y="6468189"/>
            <a:ext cx="6936938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Built on the robust 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25F7B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LLaMA3 architecture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designed for financial NLP tasks, and completely open-source for transparency and accessibility.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2025-10-24T05:02:59Z</dcterms:created>
  <dcterms:modified xsi:type="dcterms:W3CDTF">2025-10-24T05:02:59Z</dcterms:modified>
</cp:coreProperties>
</file>